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aleway"/>
      <p:regular r:id="rId37"/>
      <p:bold r:id="rId38"/>
      <p:italic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Pangolin"/>
      <p:regular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Pangolin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italic.fntdata"/><Relationship Id="rId16" Type="http://schemas.openxmlformats.org/officeDocument/2006/relationships/slide" Target="slides/slide11.xml"/><Relationship Id="rId38" Type="http://schemas.openxmlformats.org/officeDocument/2006/relationships/font" Target="fonts/Raleway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&amp; maya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e66e86a54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e66e86a54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66e86a549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66e86a549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e66e86a549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e66e86a549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66e86a54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e66e86a54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66e86a549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e66e86a549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66e86a549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e66e86a549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6ff0b742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6ff0b742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6ff0b742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6ff0b742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6ff0b742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6ff0b742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74507a44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d74507a44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6ff0b742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c6ff0b742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ff0b742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c6ff0b742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6ff0b742c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6ff0b742c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6ff0b742c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c6ff0b742c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66e86a549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66e86a549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66e86a549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66e86a549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66e86a549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e66e86a549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e66e86a549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e66e86a549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74507a4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74507a4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c6ff0b742c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c6ff0b742c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66e86a549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e66e86a54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74507a44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74507a44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66e86a549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e66e86a549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6ff0b742c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6ff0b742c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f0b742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f0b742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f0b74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f0b74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66e86a54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66e86a54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f0b742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f0b742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e66e86a54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e66e86a54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f0b742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f0b742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s://forms.gle/7FUv6SNSV12fmz2T9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INTRO TO CIRCUITS + ELECTRICITY!!</a:t>
            </a:r>
            <a:endParaRPr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day one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BASIC COMPONENTS OF A CIRCUIT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975" y="1273300"/>
            <a:ext cx="4743800" cy="359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2"/>
          <p:cNvCxnSpPr/>
          <p:nvPr/>
        </p:nvCxnSpPr>
        <p:spPr>
          <a:xfrm>
            <a:off x="1535725" y="2315800"/>
            <a:ext cx="536400" cy="30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/>
          <p:nvPr/>
        </p:nvCxnSpPr>
        <p:spPr>
          <a:xfrm flipH="1" rot="10800000">
            <a:off x="1572300" y="4375650"/>
            <a:ext cx="1389600" cy="9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2"/>
          <p:cNvCxnSpPr/>
          <p:nvPr/>
        </p:nvCxnSpPr>
        <p:spPr>
          <a:xfrm flipH="1">
            <a:off x="6996125" y="2120775"/>
            <a:ext cx="755700" cy="4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22"/>
          <p:cNvCxnSpPr/>
          <p:nvPr/>
        </p:nvCxnSpPr>
        <p:spPr>
          <a:xfrm rot="10800000">
            <a:off x="6289250" y="4192825"/>
            <a:ext cx="914100" cy="29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2"/>
          <p:cNvSpPr txBox="1"/>
          <p:nvPr/>
        </p:nvSpPr>
        <p:spPr>
          <a:xfrm>
            <a:off x="365650" y="1840450"/>
            <a:ext cx="12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174" name="Google Shape;174;p22"/>
          <p:cNvSpPr txBox="1"/>
          <p:nvPr/>
        </p:nvSpPr>
        <p:spPr>
          <a:xfrm>
            <a:off x="365650" y="4247725"/>
            <a:ext cx="120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Load (lightbulb)</a:t>
            </a:r>
            <a:endParaRPr sz="1800"/>
          </a:p>
        </p:txBody>
      </p:sp>
      <p:sp>
        <p:nvSpPr>
          <p:cNvPr id="175" name="Google Shape;175;p22"/>
          <p:cNvSpPr txBox="1"/>
          <p:nvPr/>
        </p:nvSpPr>
        <p:spPr>
          <a:xfrm>
            <a:off x="7380100" y="4247725"/>
            <a:ext cx="14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Conductor (wire)</a:t>
            </a:r>
            <a:endParaRPr sz="1800"/>
          </a:p>
        </p:txBody>
      </p:sp>
      <p:sp>
        <p:nvSpPr>
          <p:cNvPr id="176" name="Google Shape;176;p22"/>
          <p:cNvSpPr txBox="1"/>
          <p:nvPr/>
        </p:nvSpPr>
        <p:spPr>
          <a:xfrm>
            <a:off x="7751825" y="1701850"/>
            <a:ext cx="145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Power Source (battery)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BASIC COMPONENTS OF A CIRCUIT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89" name="Google Shape;189;p2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975" y="1273300"/>
            <a:ext cx="4743800" cy="35993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4"/>
          <p:cNvCxnSpPr/>
          <p:nvPr/>
        </p:nvCxnSpPr>
        <p:spPr>
          <a:xfrm>
            <a:off x="1535725" y="2315800"/>
            <a:ext cx="536400" cy="30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/>
          <p:nvPr/>
        </p:nvCxnSpPr>
        <p:spPr>
          <a:xfrm flipH="1" rot="10800000">
            <a:off x="1572300" y="4375650"/>
            <a:ext cx="1389600" cy="9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3" name="Google Shape;193;p24"/>
          <p:cNvCxnSpPr/>
          <p:nvPr/>
        </p:nvCxnSpPr>
        <p:spPr>
          <a:xfrm flipH="1">
            <a:off x="6996125" y="2120775"/>
            <a:ext cx="755700" cy="463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/>
          <p:nvPr/>
        </p:nvCxnSpPr>
        <p:spPr>
          <a:xfrm rot="10800000">
            <a:off x="6289250" y="4192825"/>
            <a:ext cx="914100" cy="292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 txBox="1"/>
          <p:nvPr/>
        </p:nvSpPr>
        <p:spPr>
          <a:xfrm>
            <a:off x="365650" y="1840450"/>
            <a:ext cx="12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Switch</a:t>
            </a:r>
            <a:endParaRPr sz="1800"/>
          </a:p>
        </p:txBody>
      </p:sp>
      <p:sp>
        <p:nvSpPr>
          <p:cNvPr id="196" name="Google Shape;196;p24"/>
          <p:cNvSpPr txBox="1"/>
          <p:nvPr/>
        </p:nvSpPr>
        <p:spPr>
          <a:xfrm>
            <a:off x="182650" y="4247725"/>
            <a:ext cx="138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Resistance</a:t>
            </a:r>
            <a:endParaRPr sz="1800"/>
          </a:p>
        </p:txBody>
      </p:sp>
      <p:sp>
        <p:nvSpPr>
          <p:cNvPr id="197" name="Google Shape;197;p24"/>
          <p:cNvSpPr txBox="1"/>
          <p:nvPr/>
        </p:nvSpPr>
        <p:spPr>
          <a:xfrm>
            <a:off x="7380100" y="4247725"/>
            <a:ext cx="145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Conductor -- carries current</a:t>
            </a:r>
            <a:endParaRPr sz="1800"/>
          </a:p>
        </p:txBody>
      </p:sp>
      <p:sp>
        <p:nvSpPr>
          <p:cNvPr id="198" name="Google Shape;198;p24"/>
          <p:cNvSpPr txBox="1"/>
          <p:nvPr/>
        </p:nvSpPr>
        <p:spPr>
          <a:xfrm>
            <a:off x="7751825" y="1701850"/>
            <a:ext cx="1456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Voltage Source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Current is the flow of ___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901950" y="1352900"/>
            <a:ext cx="2401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lphaLcParenR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Protons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lphaLcParenR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Neutrons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AutoNum type="alphaLcParenR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Electrons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4680" y="1950150"/>
            <a:ext cx="3293000" cy="29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5510575" y="1352900"/>
            <a:ext cx="2401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Bonus: label this atom with the answer choices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707400" y="45675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Is this an open or closed circuit? 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4000" y="1233405"/>
            <a:ext cx="5084400" cy="38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7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 a,b,c represent? 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1" name="Google Shape;221;p27"/>
          <p:cNvSpPr txBox="1"/>
          <p:nvPr/>
        </p:nvSpPr>
        <p:spPr>
          <a:xfrm>
            <a:off x="901950" y="1231000"/>
            <a:ext cx="7166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Use the vocabulary terms: resistance, 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voltage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source, current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4">
            <a:alphaModFix/>
          </a:blip>
          <a:srcRect b="0" l="0" r="48830" t="0"/>
          <a:stretch/>
        </p:blipFill>
        <p:spPr>
          <a:xfrm>
            <a:off x="3268254" y="1835550"/>
            <a:ext cx="4117924" cy="32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4924100" y="2571750"/>
            <a:ext cx="390000" cy="55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4" name="Google Shape;224;p27"/>
          <p:cNvCxnSpPr/>
          <p:nvPr/>
        </p:nvCxnSpPr>
        <p:spPr>
          <a:xfrm rot="10800000">
            <a:off x="4850900" y="2108625"/>
            <a:ext cx="73200" cy="390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7"/>
          <p:cNvCxnSpPr/>
          <p:nvPr/>
        </p:nvCxnSpPr>
        <p:spPr>
          <a:xfrm rot="10800000">
            <a:off x="7148550" y="3406800"/>
            <a:ext cx="566700" cy="66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6" name="Google Shape;226;p27"/>
          <p:cNvSpPr txBox="1"/>
          <p:nvPr/>
        </p:nvSpPr>
        <p:spPr>
          <a:xfrm>
            <a:off x="7715250" y="3333675"/>
            <a:ext cx="390000" cy="55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p27"/>
          <p:cNvCxnSpPr/>
          <p:nvPr/>
        </p:nvCxnSpPr>
        <p:spPr>
          <a:xfrm flipH="1" rot="10800000">
            <a:off x="2705825" y="3181075"/>
            <a:ext cx="536100" cy="207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8" name="Google Shape;228;p27"/>
          <p:cNvSpPr txBox="1"/>
          <p:nvPr/>
        </p:nvSpPr>
        <p:spPr>
          <a:xfrm>
            <a:off x="2289500" y="3260450"/>
            <a:ext cx="390000" cy="554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A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" y="-5700"/>
            <a:ext cx="29116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8"/>
          <p:cNvCxnSpPr/>
          <p:nvPr/>
        </p:nvCxnSpPr>
        <p:spPr>
          <a:xfrm>
            <a:off x="2843475" y="570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8"/>
          <p:cNvSpPr txBox="1"/>
          <p:nvPr/>
        </p:nvSpPr>
        <p:spPr>
          <a:xfrm>
            <a:off x="5796675" y="3337000"/>
            <a:ext cx="24807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Let’s make our own circuit!!</a:t>
            </a:r>
            <a:endParaRPr sz="18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7200575" y="1805225"/>
            <a:ext cx="10767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sz="6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3978875" y="2186550"/>
            <a:ext cx="43746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BUILD</a:t>
            </a:r>
            <a:endParaRPr sz="4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4029501" y="674325"/>
            <a:ext cx="4203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YOU’LL NEED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2081700" y="2158525"/>
            <a:ext cx="49806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JUST YOUR SNAP CIRCUIT KIT :D</a:t>
            </a:r>
            <a:endParaRPr sz="35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0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0"/>
          <p:cNvSpPr txBox="1"/>
          <p:nvPr/>
        </p:nvSpPr>
        <p:spPr>
          <a:xfrm>
            <a:off x="4320850" y="3008050"/>
            <a:ext cx="46470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#1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Simple circuit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200" y="577800"/>
            <a:ext cx="4364699" cy="39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DOES EACH PIECE DO?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1345950" y="1538426"/>
            <a:ext cx="2040900" cy="29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Battery</a:t>
            </a:r>
            <a:endParaRPr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L1 lamp</a:t>
            </a:r>
            <a:endParaRPr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Slide switch</a:t>
            </a:r>
            <a:endParaRPr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000"/>
              <a:buFont typeface="Calibri"/>
              <a:buAutoNum type="arabicPeriod"/>
            </a:pPr>
            <a:r>
              <a:rPr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Blue wire piece</a:t>
            </a:r>
            <a:endParaRPr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6314575" y="3168775"/>
            <a:ext cx="2606100" cy="1733700"/>
          </a:xfrm>
          <a:prstGeom prst="rect">
            <a:avLst/>
          </a:prstGeom>
          <a:noFill/>
          <a:ln cap="flat" cmpd="sng" w="38100">
            <a:solidFill>
              <a:srgbClr val="9B683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683C"/>
              </a:solidFill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6638675" y="3298200"/>
            <a:ext cx="21609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Parts of a Circuit Reminder: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6446675" y="3662400"/>
            <a:ext cx="18885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83C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83C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Conductor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83C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Load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B683C"/>
              </a:buClr>
              <a:buSzPts val="1400"/>
              <a:buFont typeface="Calibri"/>
              <a:buAutoNum type="arabicPeriod"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Power source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3386850" y="1538426"/>
            <a:ext cx="2040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POWER SOURCE</a:t>
            </a:r>
            <a:endParaRPr b="1"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3386850" y="2150050"/>
            <a:ext cx="2262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LOAD/RESISTANCE</a:t>
            </a:r>
            <a:endParaRPr b="1"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3386850" y="2761676"/>
            <a:ext cx="2040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SWITCH</a:t>
            </a:r>
            <a:endParaRPr b="1"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3386850" y="3373301"/>
            <a:ext cx="2040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CONDUCTOR</a:t>
            </a:r>
            <a:endParaRPr b="1" sz="2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5" y="74650"/>
            <a:ext cx="2958300" cy="102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Day 1</a:t>
            </a:r>
            <a:endParaRPr sz="3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025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1549338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725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700" y="1278663"/>
            <a:ext cx="1440600" cy="14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859038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02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6361013" y="1593513"/>
            <a:ext cx="1194000" cy="81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5C2B00"/>
                </a:solidFill>
                <a:latin typeface="Trebuchet MS"/>
                <a:ea typeface="Trebuchet MS"/>
                <a:cs typeface="Trebuchet MS"/>
                <a:sym typeface="Trebuchet MS"/>
              </a:rPr>
              <a:t>03</a:t>
            </a:r>
            <a:endParaRPr sz="2500">
              <a:solidFill>
                <a:srgbClr val="5C2B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295988" y="2771888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What + Why?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3859038" y="2771888"/>
            <a:ext cx="11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Build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361013" y="2771888"/>
            <a:ext cx="119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Share</a:t>
            </a:r>
            <a:endParaRPr sz="18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146590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30 mins - </a:t>
            </a: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What’s a circuit? How do we use them?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958261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Share what you’ve created!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456291" y="3165468"/>
            <a:ext cx="1999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30 mins - </a:t>
            </a:r>
            <a:r>
              <a:rPr lang="en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Build your own buzzer or LED circuit :)</a:t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INSTRUCTIONS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1741015" y="30264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3.</a:t>
            </a:r>
            <a:endParaRPr sz="18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1874065" y="36394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Connect one end of the wire piece to the negative end of the battery with the slide switch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5076785" y="30263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4.</a:t>
            </a:r>
            <a:endParaRPr sz="18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5209835" y="363944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Connect the final circuit with the L1 light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2"/>
          <p:cNvSpPr txBox="1"/>
          <p:nvPr/>
        </p:nvSpPr>
        <p:spPr>
          <a:xfrm>
            <a:off x="1741015" y="1578625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endParaRPr sz="18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1678177" y="2191650"/>
            <a:ext cx="24519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Place down the battery piece. (you can follow the exact places on the visual)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5076785" y="1578500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endParaRPr sz="18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5046773" y="2191650"/>
            <a:ext cx="23862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Snap in a 3 unit long piece with one space in between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3"/>
          <p:cNvSpPr txBox="1"/>
          <p:nvPr/>
        </p:nvSpPr>
        <p:spPr>
          <a:xfrm>
            <a:off x="465525" y="601775"/>
            <a:ext cx="81411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Flip the switch</a:t>
            </a:r>
            <a:r>
              <a:rPr lang="en" sz="36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. Your light should turn on!</a:t>
            </a:r>
            <a:endParaRPr sz="36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4">
            <a:alphaModFix/>
          </a:blip>
          <a:srcRect b="55943" l="0" r="0" t="0"/>
          <a:stretch/>
        </p:blipFill>
        <p:spPr>
          <a:xfrm>
            <a:off x="-124237" y="-1612300"/>
            <a:ext cx="9392467" cy="2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 b="0" l="0" r="0" t="51470"/>
          <a:stretch/>
        </p:blipFill>
        <p:spPr>
          <a:xfrm>
            <a:off x="0" y="4173927"/>
            <a:ext cx="9392448" cy="256399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-136250" y="-1657725"/>
            <a:ext cx="9469500" cy="2373000"/>
          </a:xfrm>
          <a:prstGeom prst="rect">
            <a:avLst/>
          </a:prstGeom>
          <a:solidFill>
            <a:srgbClr val="389EFF">
              <a:alpha val="7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"/>
          <p:cNvSpPr/>
          <p:nvPr/>
        </p:nvSpPr>
        <p:spPr>
          <a:xfrm>
            <a:off x="0" y="4173925"/>
            <a:ext cx="9469500" cy="2373000"/>
          </a:xfrm>
          <a:prstGeom prst="rect">
            <a:avLst/>
          </a:prstGeom>
          <a:solidFill>
            <a:srgbClr val="389EFF">
              <a:alpha val="7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4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NOT WORKING? HERE ARE SOME TIPS: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1243050" y="1525600"/>
            <a:ext cx="2060100" cy="2543400"/>
          </a:xfrm>
          <a:prstGeom prst="rect">
            <a:avLst/>
          </a:prstGeom>
          <a:solidFill>
            <a:srgbClr val="389EFF">
              <a:alpha val="7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/>
        </p:nvSpPr>
        <p:spPr>
          <a:xfrm>
            <a:off x="1110090" y="1776207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BATTERY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3463775" y="1525600"/>
            <a:ext cx="2326200" cy="2543400"/>
          </a:xfrm>
          <a:prstGeom prst="rect">
            <a:avLst/>
          </a:prstGeom>
          <a:solidFill>
            <a:srgbClr val="389EFF">
              <a:alpha val="7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 txBox="1"/>
          <p:nvPr/>
        </p:nvSpPr>
        <p:spPr>
          <a:xfrm>
            <a:off x="1243230" y="238911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It’s loose or dead. Put it in securely or replace it. Also make sure the positive and negatives are where they should be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4"/>
          <p:cNvSpPr txBox="1"/>
          <p:nvPr/>
        </p:nvSpPr>
        <p:spPr>
          <a:xfrm>
            <a:off x="3463775" y="1776082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LOOSE CONNECTION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3596914" y="238911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Make sure the </a:t>
            </a: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pieces are s</a:t>
            </a: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napped in place very securely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5950425" y="1525600"/>
            <a:ext cx="2060100" cy="2543400"/>
          </a:xfrm>
          <a:prstGeom prst="rect">
            <a:avLst/>
          </a:prstGeom>
          <a:solidFill>
            <a:srgbClr val="389EFF">
              <a:alpha val="798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4"/>
          <p:cNvSpPr txBox="1"/>
          <p:nvPr/>
        </p:nvSpPr>
        <p:spPr>
          <a:xfrm>
            <a:off x="5817460" y="1776082"/>
            <a:ext cx="2326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POLARITY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p34"/>
          <p:cNvSpPr txBox="1"/>
          <p:nvPr/>
        </p:nvSpPr>
        <p:spPr>
          <a:xfrm>
            <a:off x="5950599" y="2389119"/>
            <a:ext cx="20601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Check the polarity of everything :D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8190600" y="-85050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/>
        </p:nvSpPr>
        <p:spPr>
          <a:xfrm>
            <a:off x="4320850" y="3008050"/>
            <a:ext cx="46470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#2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Changing electrical energy to mechanical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 rotWithShape="1">
          <a:blip r:embed="rId4">
            <a:alphaModFix/>
          </a:blip>
          <a:srcRect b="0" l="0" r="48014" t="2505"/>
          <a:stretch/>
        </p:blipFill>
        <p:spPr>
          <a:xfrm>
            <a:off x="450950" y="914125"/>
            <a:ext cx="4753474" cy="34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4320850" y="3008050"/>
            <a:ext cx="46470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#5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Motor + light in series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The light protects the motor from getting all the voltage</a:t>
            </a: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00" y="340425"/>
            <a:ext cx="4495800" cy="45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4320850" y="3008050"/>
            <a:ext cx="46470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#7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one-way components (polarized)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6" name="Google Shape;32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25" y="359475"/>
            <a:ext cx="415290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8"/>
          <p:cNvSpPr txBox="1"/>
          <p:nvPr/>
        </p:nvSpPr>
        <p:spPr>
          <a:xfrm>
            <a:off x="4320850" y="3008050"/>
            <a:ext cx="4647000" cy="13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 #8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Trying the LED backwards</a:t>
            </a:r>
            <a:endParaRPr sz="18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275" y="352425"/>
            <a:ext cx="42672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75" y="663125"/>
            <a:ext cx="2969426" cy="2713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39"/>
          <p:cNvCxnSpPr/>
          <p:nvPr/>
        </p:nvCxnSpPr>
        <p:spPr>
          <a:xfrm>
            <a:off x="3303050" y="1828250"/>
            <a:ext cx="10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1" name="Google Shape;34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200" y="569475"/>
            <a:ext cx="4494851" cy="339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0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0"/>
          <p:cNvSpPr txBox="1"/>
          <p:nvPr/>
        </p:nvSpPr>
        <p:spPr>
          <a:xfrm>
            <a:off x="1580550" y="1152150"/>
            <a:ext cx="59829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Ok, this is cool and all but why do we need this info to build a plane?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475" y="142525"/>
            <a:ext cx="2584000" cy="25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216554">
            <a:off x="6799125" y="2843725"/>
            <a:ext cx="2584000" cy="25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1"/>
          <p:cNvSpPr txBox="1"/>
          <p:nvPr/>
        </p:nvSpPr>
        <p:spPr>
          <a:xfrm>
            <a:off x="560675" y="664625"/>
            <a:ext cx="4138500" cy="28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Mini Computers!</a:t>
            </a:r>
            <a:endParaRPr sz="52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We use these circuits take in sensor information (how fast are we going?) and tell it to the pilot</a:t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56" name="Google Shape;356;p41"/>
          <p:cNvPicPr preferRelativeResize="0"/>
          <p:nvPr/>
        </p:nvPicPr>
        <p:blipFill rotWithShape="1">
          <a:blip r:embed="rId4">
            <a:alphaModFix/>
          </a:blip>
          <a:srcRect b="23697" l="0" r="0" t="14479"/>
          <a:stretch/>
        </p:blipFill>
        <p:spPr>
          <a:xfrm rot="-5400000">
            <a:off x="5300275" y="981713"/>
            <a:ext cx="3857626" cy="3180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ctrTitle"/>
          </p:nvPr>
        </p:nvSpPr>
        <p:spPr>
          <a:xfrm>
            <a:off x="311700" y="287025"/>
            <a:ext cx="41658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A quick check-in to get to know all of y’all!</a:t>
            </a:r>
            <a:endParaRPr sz="2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541350" y="1881175"/>
            <a:ext cx="85206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629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Then choose one of the below or both if you’d like!</a:t>
            </a:r>
            <a:endParaRPr sz="1629"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865800" y="1346425"/>
            <a:ext cx="74124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WHAT’S YOUR NAME?</a:t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311700" y="1000225"/>
            <a:ext cx="8520600" cy="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629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TYPE IN CHAT:</a:t>
            </a:r>
            <a:endParaRPr b="1" sz="1629"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920675" y="2286875"/>
            <a:ext cx="7412400" cy="11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YOUR LEAST FAVORITE CANDY FLAVOR</a:t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B683C"/>
                </a:solidFill>
                <a:latin typeface="Trebuchet MS"/>
                <a:ea typeface="Trebuchet MS"/>
                <a:cs typeface="Trebuchet MS"/>
                <a:sym typeface="Trebuchet MS"/>
              </a:rPr>
              <a:t>or</a:t>
            </a:r>
            <a:endParaRPr b="1" sz="2400">
              <a:solidFill>
                <a:srgbClr val="9B683C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810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2400"/>
              <a:buFont typeface="Trebuchet MS"/>
              <a:buChar char="●"/>
            </a:pPr>
            <a:r>
              <a:rPr lang="en" sz="24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THE BEST PIZZA TOPPINGS</a:t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9675" y="2762122"/>
            <a:ext cx="3712275" cy="2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2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0" y="30875"/>
            <a:ext cx="91541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43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361" y="0"/>
            <a:ext cx="29116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43"/>
          <p:cNvCxnSpPr/>
          <p:nvPr/>
        </p:nvCxnSpPr>
        <p:spPr>
          <a:xfrm>
            <a:off x="6232350" y="570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43"/>
          <p:cNvSpPr txBox="1"/>
          <p:nvPr/>
        </p:nvSpPr>
        <p:spPr>
          <a:xfrm>
            <a:off x="290275" y="2016625"/>
            <a:ext cx="5865000" cy="13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  <a:hlinkClick r:id="rId5"/>
              </a:rPr>
              <a:t>Feedback Form: https://forms.gle/7FUv6SNSV12fmz2T9</a:t>
            </a:r>
            <a:endParaRPr sz="24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1" name="Google Shape;371;p43"/>
          <p:cNvSpPr txBox="1"/>
          <p:nvPr/>
        </p:nvSpPr>
        <p:spPr>
          <a:xfrm>
            <a:off x="777800" y="823825"/>
            <a:ext cx="7316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YOU!</a:t>
            </a:r>
            <a:endParaRPr sz="5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 rot="-21933">
            <a:off x="812514" y="2255345"/>
            <a:ext cx="3573673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+ Why</a:t>
            </a:r>
            <a:endParaRPr sz="4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2" name="Google Shape;92;p16"/>
          <p:cNvSpPr txBox="1"/>
          <p:nvPr/>
        </p:nvSpPr>
        <p:spPr>
          <a:xfrm rot="-21855">
            <a:off x="812529" y="1529360"/>
            <a:ext cx="2076342" cy="74131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01</a:t>
            </a:r>
            <a:endParaRPr sz="60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3" name="Google Shape;93;p16"/>
          <p:cNvSpPr txBox="1"/>
          <p:nvPr/>
        </p:nvSpPr>
        <p:spPr>
          <a:xfrm rot="-22116">
            <a:off x="812515" y="2893124"/>
            <a:ext cx="3404170" cy="74131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683C"/>
                </a:solidFill>
                <a:latin typeface="Calibri"/>
                <a:ea typeface="Calibri"/>
                <a:cs typeface="Calibri"/>
                <a:sym typeface="Calibri"/>
              </a:rPr>
              <a:t>What’s a circuit? What’s electricity? How do we use it?</a:t>
            </a:r>
            <a:endParaRPr sz="1800">
              <a:solidFill>
                <a:srgbClr val="9B68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2361" y="0"/>
            <a:ext cx="2911629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6"/>
          <p:cNvCxnSpPr/>
          <p:nvPr/>
        </p:nvCxnSpPr>
        <p:spPr>
          <a:xfrm>
            <a:off x="6232350" y="570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-5700"/>
            <a:ext cx="502162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7"/>
          <p:cNvCxnSpPr/>
          <p:nvPr/>
        </p:nvCxnSpPr>
        <p:spPr>
          <a:xfrm>
            <a:off x="5021625" y="0"/>
            <a:ext cx="11400" cy="5132100"/>
          </a:xfrm>
          <a:prstGeom prst="straightConnector1">
            <a:avLst/>
          </a:prstGeom>
          <a:noFill/>
          <a:ln cap="flat" cmpd="sng" w="76200">
            <a:solidFill>
              <a:srgbClr val="572C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7"/>
          <p:cNvSpPr txBox="1"/>
          <p:nvPr/>
        </p:nvSpPr>
        <p:spPr>
          <a:xfrm>
            <a:off x="5135150" y="625475"/>
            <a:ext cx="37503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All matter is made of atoms, which go down into protons, </a:t>
            </a: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neutrons, and electrons.</a:t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In metals: the electrons stop sticking strictly to their atoms and are “shared”</a:t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The movement of the electrons creates the electricity </a:t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2C00"/>
                </a:solidFill>
                <a:latin typeface="Raleway"/>
                <a:ea typeface="Raleway"/>
                <a:cs typeface="Raleway"/>
                <a:sym typeface="Raleway"/>
              </a:rPr>
              <a:t>Electrons in a metal: </a:t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451300" y="334875"/>
            <a:ext cx="4468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Pangolin"/>
                <a:ea typeface="Pangolin"/>
                <a:cs typeface="Pangolin"/>
                <a:sym typeface="Pangolin"/>
              </a:rPr>
              <a:t>WHAT IS ELECTRICITY?</a:t>
            </a:r>
            <a:endParaRPr sz="3300">
              <a:solidFill>
                <a:srgbClr val="572C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 rotWithShape="1">
          <a:blip r:embed="rId5">
            <a:alphaModFix/>
          </a:blip>
          <a:srcRect b="0" l="12128" r="12348" t="8366"/>
          <a:stretch/>
        </p:blipFill>
        <p:spPr>
          <a:xfrm>
            <a:off x="303050" y="1201881"/>
            <a:ext cx="3999451" cy="27283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5533525" y="3376175"/>
            <a:ext cx="2898600" cy="164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33475" y="3303124"/>
            <a:ext cx="2898675" cy="1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51300" y="334875"/>
            <a:ext cx="5362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Pangolin"/>
                <a:ea typeface="Pangolin"/>
                <a:cs typeface="Pangolin"/>
                <a:sym typeface="Pangolin"/>
              </a:rPr>
              <a:t>Electricity: flow of electrons</a:t>
            </a:r>
            <a:endParaRPr sz="3300">
              <a:solidFill>
                <a:srgbClr val="572C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600" y="837375"/>
            <a:ext cx="7203376" cy="41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CIRCUITS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0925" y="1270575"/>
            <a:ext cx="39249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circuit</a:t>
            </a:r>
            <a:r>
              <a:rPr lang="en" sz="3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3000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an unbroken loop of conductive material that allows charge carriers to flow through continuously without beginning or end.</a:t>
            </a:r>
            <a:endParaRPr sz="3000"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5825" y="1377300"/>
            <a:ext cx="4954524" cy="268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/>
          <p:nvPr/>
        </p:nvSpPr>
        <p:spPr>
          <a:xfrm>
            <a:off x="5058175" y="4287375"/>
            <a:ext cx="86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Closed</a:t>
            </a:r>
            <a:endParaRPr/>
          </a:p>
        </p:txBody>
      </p:sp>
      <p:sp>
        <p:nvSpPr>
          <p:cNvPr id="124" name="Google Shape;124;p19"/>
          <p:cNvSpPr txBox="1"/>
          <p:nvPr/>
        </p:nvSpPr>
        <p:spPr>
          <a:xfrm>
            <a:off x="7282600" y="4308400"/>
            <a:ext cx="93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0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72C00"/>
                </a:solidFill>
                <a:latin typeface="Trebuchet MS"/>
                <a:ea typeface="Trebuchet MS"/>
                <a:cs typeface="Trebuchet MS"/>
                <a:sym typeface="Trebuchet MS"/>
              </a:rPr>
              <a:t>CIRCUITS</a:t>
            </a:r>
            <a:endParaRPr sz="3300">
              <a:solidFill>
                <a:srgbClr val="572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246400" y="1863875"/>
            <a:ext cx="5295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In a circuit electrons flow from - to + or negative to positive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The negative side of the power source is called ground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supplies</a:t>
            </a: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 0 volts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Whereas the positive side of the power source powers however many volts it is rated for 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572C00"/>
              </a:buClr>
              <a:buSzPts val="1400"/>
              <a:buFont typeface="Calibri"/>
              <a:buChar char="-"/>
            </a:pPr>
            <a:r>
              <a:rPr lang="en">
                <a:solidFill>
                  <a:srgbClr val="572C00"/>
                </a:solidFill>
                <a:latin typeface="Calibri"/>
                <a:ea typeface="Calibri"/>
                <a:cs typeface="Calibri"/>
                <a:sym typeface="Calibri"/>
              </a:rPr>
              <a:t>A 9 volt battery would power 9 volts</a:t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285750" y="1192038"/>
            <a:ext cx="857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72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9000" y="394313"/>
            <a:ext cx="156210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4975" y="2772613"/>
            <a:ext cx="3210150" cy="20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D1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0" y="0"/>
            <a:ext cx="9253751" cy="520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701600" y="627400"/>
            <a:ext cx="77292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BASIC COMPONENTS OF A CIRCUIT</a:t>
            </a:r>
            <a:endParaRPr sz="33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806348" y="1709925"/>
            <a:ext cx="17478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Power Source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873425" y="2209393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A battery or wall outlet (we’ll be using a battery)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1059262" y="3121903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Load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873425" y="3611058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What will be powered (LED, buzzer, etc) 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6589975" y="1710015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Conductor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6" name="Google Shape;146;p21"/>
          <p:cNvSpPr txBox="1"/>
          <p:nvPr/>
        </p:nvSpPr>
        <p:spPr>
          <a:xfrm>
            <a:off x="6589975" y="2204943"/>
            <a:ext cx="1680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The wires that carry the current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589975" y="3121903"/>
            <a:ext cx="14949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Switch</a:t>
            </a:r>
            <a:endParaRPr sz="18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589975" y="3615525"/>
            <a:ext cx="1925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C2B00"/>
                </a:solidFill>
                <a:latin typeface="Raleway"/>
                <a:ea typeface="Raleway"/>
                <a:cs typeface="Raleway"/>
                <a:sym typeface="Raleway"/>
              </a:rPr>
              <a:t>Connects the circuit so electricity can flow</a:t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5C2B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337255" y="2115100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01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337255" y="3603278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04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5904175" y="2039000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02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5904175" y="3527079"/>
            <a:ext cx="8265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5C2B00"/>
                </a:solidFill>
                <a:latin typeface="Pangolin"/>
                <a:ea typeface="Pangolin"/>
                <a:cs typeface="Pangolin"/>
                <a:sym typeface="Pangolin"/>
              </a:rPr>
              <a:t>03</a:t>
            </a:r>
            <a:endParaRPr sz="3000">
              <a:solidFill>
                <a:srgbClr val="5C2B00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50" y="1666625"/>
            <a:ext cx="1247250" cy="124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25" y="3183248"/>
            <a:ext cx="1925400" cy="160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8400" y="1793800"/>
            <a:ext cx="664200" cy="6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475" y="4029575"/>
            <a:ext cx="1115100" cy="111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/>
          <p:nvPr/>
        </p:nvSpPr>
        <p:spPr>
          <a:xfrm>
            <a:off x="3746925" y="2259500"/>
            <a:ext cx="1587600" cy="1555500"/>
          </a:xfrm>
          <a:prstGeom prst="rect">
            <a:avLst/>
          </a:prstGeom>
          <a:noFill/>
          <a:ln cap="flat" cmpd="sng" w="38100">
            <a:solidFill>
              <a:srgbClr val="389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3975" y="3421169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225" y="1933094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46488" y="1933094"/>
            <a:ext cx="714300" cy="71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8225" y="3421169"/>
            <a:ext cx="714300" cy="714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